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56" r:id="rId4"/>
  </p:sldIdLst>
  <p:sldSz cx="28800425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6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D68"/>
    <a:srgbClr val="FFFFFF"/>
    <a:srgbClr val="B22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40" y="-5964"/>
      </p:cViewPr>
      <p:guideLst>
        <p:guide orient="horz" pos="13606"/>
        <p:guide pos="9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7070108"/>
            <a:ext cx="24480361" cy="1504022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22690338"/>
            <a:ext cx="21600319" cy="1043015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3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52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2300034"/>
            <a:ext cx="6210092" cy="366105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2300034"/>
            <a:ext cx="18270270" cy="3661054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9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0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10770172"/>
            <a:ext cx="24840367" cy="17970262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8910440"/>
            <a:ext cx="24840367" cy="9450136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50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11500170"/>
            <a:ext cx="12240181" cy="2741040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11500170"/>
            <a:ext cx="12240181" cy="2741040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72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00044"/>
            <a:ext cx="24840367" cy="835012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10590160"/>
            <a:ext cx="12183928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5780233"/>
            <a:ext cx="12183928" cy="2321034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10590160"/>
            <a:ext cx="12243932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5780233"/>
            <a:ext cx="12243932" cy="2321034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52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16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59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6220102"/>
            <a:ext cx="14580215" cy="30700453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69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6220102"/>
            <a:ext cx="14580215" cy="30700453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6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2300044"/>
            <a:ext cx="24840367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11500170"/>
            <a:ext cx="24840367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12A84-9643-4781-B837-3AF99B6FEB98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40040601"/>
            <a:ext cx="972014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CD0D-968B-45DE-8F03-D47991602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37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79324" y="653224"/>
            <a:ext cx="8999537" cy="1243013"/>
          </a:xfrm>
          <a:prstGeom prst="rect">
            <a:avLst/>
          </a:prstGeom>
          <a:noFill/>
          <a:ln>
            <a:noFill/>
          </a:ln>
          <a:effectLst>
            <a:outerShdw blurRad="63500" dist="77251" dir="567739" algn="ctr" rotWithShape="0">
              <a:schemeClr val="tx1">
                <a:alpha val="75000"/>
              </a:schemeClr>
            </a:outerShdw>
          </a:effectLst>
        </p:spPr>
        <p:txBody>
          <a:bodyPr wrap="square" lIns="14420" tIns="7210" rIns="14420" bIns="7210">
            <a:spAutoFit/>
          </a:bodyPr>
          <a:lstStyle/>
          <a:p>
            <a:pPr>
              <a:defRPr/>
            </a:pPr>
            <a:r>
              <a:rPr lang="pt-BR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BIBLIOETEC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880851" y="1896237"/>
            <a:ext cx="16686294" cy="395410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20" tIns="7210" rIns="14420" bIns="7210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Autores: Glauber Rodrigues; Guilherme Dias; Gustavo Tomaz;  Gabriel Bassani ; Vinicius Neves Faria; João Pedro Gregório </a:t>
            </a:r>
          </a:p>
          <a:p>
            <a:pPr algn="just">
              <a:defRPr/>
            </a:pPr>
            <a:endParaRPr lang="pt-BR" altLang="pt-BR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Orientador: Prof.º Esp. Paulo Antônio Rossino Campos</a:t>
            </a:r>
          </a:p>
          <a:p>
            <a:pPr algn="just">
              <a:defRPr/>
            </a:pPr>
            <a:endParaRPr lang="pt-BR" altLang="pt-BR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3ºETIM Informática para Internet / Professor Idio Zucchi</a:t>
            </a:r>
          </a:p>
          <a:p>
            <a:pPr algn="r">
              <a:defRPr/>
            </a:pPr>
            <a:r>
              <a:rPr lang="pt-BR" altLang="pt-BR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pt-BR" altLang="pt-BR" sz="40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55650" y="7943570"/>
            <a:ext cx="13025664" cy="432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20" tIns="7210" rIns="14420" bIns="7210">
            <a:spAutoFit/>
          </a:bodyPr>
          <a:lstStyle>
            <a:lvl1pPr marL="188913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/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 presente trabalho de conclusão de curso foi pensado visando a biblioteca da escola, pelo qual possui uma extensa variedade de livros de várias categorias distintas. Perante isso, decidimos criar uma aplicação na web para a checagem e agendamento dos livros disponíveis no acervo bibliográfico da escola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Etec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Prof. Idio Zucchi</a:t>
            </a:r>
            <a:endParaRPr lang="en-US" altLang="pt-BR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881314" y="6476273"/>
            <a:ext cx="8999537" cy="1079500"/>
          </a:xfrm>
          <a:prstGeom prst="rect">
            <a:avLst/>
          </a:prstGeom>
          <a:noFill/>
          <a:ln>
            <a:noFill/>
          </a:ln>
          <a:effectLst>
            <a:outerShdw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80" tIns="38290" rIns="76580" bIns="38290" anchor="ctr"/>
          <a:lstStyle>
            <a:lvl1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0224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4796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29368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3940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6000" b="1" dirty="0">
                <a:solidFill>
                  <a:srgbClr val="475D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pt-BR" altLang="pt-BR" sz="6600" b="1" dirty="0">
              <a:solidFill>
                <a:srgbClr val="475D68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046323" y="30885319"/>
            <a:ext cx="13300076" cy="61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20" tIns="7210" rIns="14420" bIns="7210">
            <a:spAutoFit/>
          </a:bodyPr>
          <a:lstStyle>
            <a:lvl1pPr marL="268288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/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estudo teve como objetivo desenvolver uma compreensão das práticas de desenvolvimento web, focando na necessidade de fornecer aos usuários formas flexíveis de organizar o acervo bibliográfico de sua escola de maneira conveniente, independentemente de sua localização ou disponibilidade. O projeto atingiu todos os objetivos traçados e representa um passo importante na otimização do acesso aos recursos educacionais nas escolas da </a:t>
            </a:r>
            <a:r>
              <a:rPr lang="pt-BR" altLang="pt-BR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Etec</a:t>
            </a: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Prof. Idio Zucchi, contribuindo assim para uma experiência de aprendizagem mais eficaz e conveniente.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6722724" y="29643587"/>
            <a:ext cx="9001125" cy="1081087"/>
          </a:xfrm>
          <a:prstGeom prst="rect">
            <a:avLst/>
          </a:prstGeom>
          <a:noFill/>
          <a:ln>
            <a:noFill/>
          </a:ln>
          <a:effectLst>
            <a:outerShdw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80" tIns="38290" rIns="76580" bIns="38290" anchor="ctr"/>
          <a:lstStyle>
            <a:lvl1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0224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4796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29368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3940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6000" b="1" dirty="0">
                <a:solidFill>
                  <a:srgbClr val="475D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17069480" y="6447209"/>
            <a:ext cx="9001125" cy="1079500"/>
          </a:xfrm>
          <a:prstGeom prst="rect">
            <a:avLst/>
          </a:prstGeom>
          <a:noFill/>
          <a:ln>
            <a:noFill/>
          </a:ln>
          <a:effectLst>
            <a:outerShdw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80" tIns="38290" rIns="76580" bIns="38290" anchor="ctr"/>
          <a:lstStyle>
            <a:lvl1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0224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4796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29368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3940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6000" b="1" dirty="0">
                <a:solidFill>
                  <a:srgbClr val="475D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RESULTADOS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55650" y="14853206"/>
            <a:ext cx="13025664" cy="309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20" tIns="7210" rIns="14420" bIns="7210">
            <a:spAutoFit/>
          </a:bodyPr>
          <a:lstStyle>
            <a:lvl1pPr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>
              <a:defRPr/>
            </a:pPr>
            <a:r>
              <a:rPr lang="pt-BR" altLang="pt-BR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Facilitar a busca pelas obras desejados pelos alunos. Através deste meio, os estudantes poderão acessar a plataforma a qualquer momento e verificar a disponibilidade dos livros, agendando sua retirada posteriormente.</a:t>
            </a:r>
            <a:endParaRPr lang="en-US" altLang="pt-BR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443991" y="13486421"/>
            <a:ext cx="8999537" cy="1079500"/>
          </a:xfrm>
          <a:prstGeom prst="rect">
            <a:avLst/>
          </a:prstGeom>
          <a:noFill/>
          <a:ln>
            <a:noFill/>
          </a:ln>
          <a:effectLst>
            <a:outerShdw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80" tIns="38290" rIns="76580" bIns="38290" anchor="ctr"/>
          <a:lstStyle>
            <a:lvl1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0224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4796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29368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3940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6000" b="1" dirty="0">
                <a:solidFill>
                  <a:srgbClr val="475D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</a:t>
            </a:r>
            <a:endParaRPr lang="pt-BR" altLang="pt-BR" sz="6600" b="1" dirty="0">
              <a:solidFill>
                <a:srgbClr val="475D68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008973" y="21317284"/>
            <a:ext cx="13025664" cy="1608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20" tIns="7210" rIns="14420" bIns="7210">
            <a:spAutoFit/>
          </a:bodyPr>
          <a:lstStyle>
            <a:lvl1pPr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HTML: Linguagem de marcação de hipertexto.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CSS: Linguagem de estilização.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SASS: Linguagem de extensão do CSS, que tem como objetivo adicionar recursos como variáveis, funções e operações.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pt-BR" altLang="pt-BR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</a:t>
            </a: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Framework de código aberto.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pt-BR" altLang="pt-BR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Linguagem de programação utilizada para criar páginas interativas.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PHP: Linguagem de programação utilizada para a ligação com o banco de dados.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MySQL: Banco de dados utilizado para armazenar informações do site.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</a:t>
            </a:r>
            <a:r>
              <a:rPr lang="pt-BR" altLang="pt-BR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Swiper</a:t>
            </a: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JS: Biblioteca de código aberto </a:t>
            </a:r>
            <a:r>
              <a:rPr lang="pt-BR" altLang="pt-BR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Visual Studio </a:t>
            </a:r>
            <a:r>
              <a:rPr lang="pt-BR" altLang="pt-BR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Editor de código fonte utilizado para a depuração e edição de códigos. 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r>
              <a:rPr lang="pt-BR" altLang="pt-B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	XAMPP: Pacote que abrange uma série de servidores locais, incluindo o FTP, o Apache e o MySQL.</a:t>
            </a: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defRPr/>
            </a:pPr>
            <a:endParaRPr lang="pt-BR" altLang="pt-BR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2443991" y="19091658"/>
            <a:ext cx="8999537" cy="1079500"/>
          </a:xfrm>
          <a:prstGeom prst="rect">
            <a:avLst/>
          </a:prstGeom>
          <a:noFill/>
          <a:ln>
            <a:noFill/>
          </a:ln>
          <a:effectLst>
            <a:outerShdw dist="38100" dir="5400000" algn="t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30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80" tIns="38290" rIns="76580" bIns="38290" anchor="ctr"/>
          <a:lstStyle>
            <a:lvl1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defTabSz="7651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0224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4796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29368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394075" indent="263525" defTabSz="765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pt-BR" altLang="pt-BR" sz="6000" b="1" dirty="0">
                <a:solidFill>
                  <a:srgbClr val="475D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METODOLOGIA </a:t>
            </a:r>
          </a:p>
          <a:p>
            <a:pPr algn="ctr"/>
            <a:r>
              <a:rPr lang="pt-BR" altLang="pt-BR" sz="6000" b="1" dirty="0">
                <a:solidFill>
                  <a:srgbClr val="475D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 MATERIAL E MÉTODOS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6974272" y="7647763"/>
            <a:ext cx="8935252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20" tIns="7210" rIns="14420" bIns="7210">
            <a:spAutoFit/>
          </a:bodyPr>
          <a:lstStyle>
            <a:lvl1pPr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defTabSz="142875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1428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284163" algn="just">
              <a:defRPr/>
            </a:pPr>
            <a:r>
              <a:rPr lang="en-US" altLang="pt-BR" sz="4000" dirty="0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Segue </a:t>
            </a:r>
            <a:r>
              <a:rPr lang="en-US" altLang="pt-BR" sz="4000" dirty="0" err="1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abaixo</a:t>
            </a:r>
            <a:r>
              <a:rPr lang="en-US" altLang="pt-BR" sz="4000" dirty="0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pt-BR" sz="4000" dirty="0" err="1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algumas</a:t>
            </a:r>
            <a:r>
              <a:rPr lang="en-US" altLang="pt-BR" sz="4000" dirty="0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pt-BR" sz="4000" dirty="0" err="1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telas</a:t>
            </a:r>
            <a:r>
              <a:rPr lang="en-US" altLang="pt-BR" sz="4000" dirty="0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altLang="pt-BR" sz="4000" dirty="0" err="1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nosso</a:t>
            </a:r>
            <a:r>
              <a:rPr lang="en-US" altLang="pt-BR" sz="4000" dirty="0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 site: </a:t>
            </a:r>
            <a:endParaRPr lang="pt-BR" altLang="pt-BR" sz="4000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pt-BR" altLang="pt-BR" sz="4000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pt-BR" altLang="pt-BR" sz="4000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US" altLang="pt-BR" sz="4000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US" altLang="pt-BR" sz="4000" i="1" dirty="0">
                <a:latin typeface="Vernada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altLang="pt-BR" sz="4000" u="sng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US" altLang="pt-BR" sz="4000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US" altLang="pt-BR" sz="4000" dirty="0">
              <a:latin typeface="Vernad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776892" y="9261050"/>
            <a:ext cx="867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Tela Home</a:t>
            </a:r>
          </a:p>
          <a:p>
            <a:pPr algn="ctr"/>
            <a:endParaRPr lang="pt-BR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7776891" y="19789023"/>
            <a:ext cx="867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 de livros</a:t>
            </a:r>
          </a:p>
          <a:p>
            <a:pPr algn="ctr"/>
            <a:endParaRPr lang="pt-BR" sz="3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BCF3F741-E71F-52A8-1F01-77E79CF4D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4" y="58333"/>
            <a:ext cx="4850020" cy="4833296"/>
          </a:xfrm>
          <a:prstGeom prst="rect">
            <a:avLst/>
          </a:prstGeom>
        </p:spPr>
      </p:pic>
      <p:pic>
        <p:nvPicPr>
          <p:cNvPr id="1026" name="Picture 2" descr="Etec de Bebedouro">
            <a:extLst>
              <a:ext uri="{FF2B5EF4-FFF2-40B4-BE49-F238E27FC236}">
                <a16:creationId xmlns:a16="http://schemas.microsoft.com/office/drawing/2014/main" id="{5618A35A-4924-5E97-78A6-A8F9A48F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06" y="39358956"/>
            <a:ext cx="4637776" cy="384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6F0463F-F2BB-5B64-AF4D-ED523A3F7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489" y="9982269"/>
            <a:ext cx="14369936" cy="84725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606EF4-FACF-A313-CFC6-3486054AC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393" y="20477547"/>
            <a:ext cx="14369937" cy="7917791"/>
          </a:xfrm>
          <a:prstGeom prst="rect">
            <a:avLst/>
          </a:prstGeom>
        </p:spPr>
      </p:pic>
      <p:sp>
        <p:nvSpPr>
          <p:cNvPr id="21" name="Text Box 5">
            <a:extLst>
              <a:ext uri="{FF2B5EF4-FFF2-40B4-BE49-F238E27FC236}">
                <a16:creationId xmlns:a16="http://schemas.microsoft.com/office/drawing/2014/main" id="{E213A493-86C9-4A4E-8734-9497C0EFF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4791" y="769339"/>
            <a:ext cx="12619058" cy="753225"/>
          </a:xfrm>
          <a:prstGeom prst="rect">
            <a:avLst/>
          </a:prstGeom>
          <a:noFill/>
          <a:ln>
            <a:noFill/>
          </a:ln>
          <a:effectLst>
            <a:outerShdw blurRad="63500" dist="77251" dir="567739" algn="ctr" rotWithShape="0">
              <a:schemeClr val="tx1">
                <a:alpha val="75000"/>
              </a:schemeClr>
            </a:outerShdw>
          </a:effectLst>
        </p:spPr>
        <p:txBody>
          <a:bodyPr wrap="square" lIns="14420" tIns="7210" rIns="14420" bIns="7210">
            <a:spAutoFit/>
          </a:bodyPr>
          <a:lstStyle/>
          <a:p>
            <a:pPr>
              <a:defRPr/>
            </a:pPr>
            <a:r>
              <a:rPr lang="pt-BR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Website de agendamento de livros</a:t>
            </a:r>
          </a:p>
        </p:txBody>
      </p:sp>
    </p:spTree>
    <p:extLst>
      <p:ext uri="{BB962C8B-B14F-4D97-AF65-F5344CB8AC3E}">
        <p14:creationId xmlns:p14="http://schemas.microsoft.com/office/powerpoint/2010/main" val="20566680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12128772ADBA84A93C4EC754BCCCC5E" ma:contentTypeVersion="12" ma:contentTypeDescription="Crie um novo documento." ma:contentTypeScope="" ma:versionID="82425db26f92d60032e55629de7a9485">
  <xsd:schema xmlns:xsd="http://www.w3.org/2001/XMLSchema" xmlns:xs="http://www.w3.org/2001/XMLSchema" xmlns:p="http://schemas.microsoft.com/office/2006/metadata/properties" xmlns:ns2="6e83a858-52f8-4153-8940-14468f7ddbd9" xmlns:ns3="be094e76-9771-4ed2-a5d2-571433e6848a" targetNamespace="http://schemas.microsoft.com/office/2006/metadata/properties" ma:root="true" ma:fieldsID="2f2bc9b16a38055436cf5233c1bf7f22" ns2:_="" ns3:_="">
    <xsd:import namespace="6e83a858-52f8-4153-8940-14468f7ddbd9"/>
    <xsd:import namespace="be094e76-9771-4ed2-a5d2-571433e6848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83a858-52f8-4153-8940-14468f7ddbd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94e76-9771-4ed2-a5d2-571433e6848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907de5e-59bf-4bee-926c-eb1382b61560}" ma:internalName="TaxCatchAll" ma:showField="CatchAllData" ma:web="be094e76-9771-4ed2-a5d2-571433e684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61923E-361B-411B-8D21-D4196937D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631254-DF73-4962-9C41-4627B67602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83a858-52f8-4153-8940-14468f7ddbd9"/>
    <ds:schemaRef ds:uri="be094e76-9771-4ed2-a5d2-571433e684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388</Words>
  <Application>Microsoft Office PowerPoint</Application>
  <PresentationFormat>Personalizar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Tahoma</vt:lpstr>
      <vt:lpstr>Verdana</vt:lpstr>
      <vt:lpstr>Vernada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ETEC</dc:creator>
  <cp:lastModifiedBy>VINICIUS NEVES FARIA</cp:lastModifiedBy>
  <cp:revision>24</cp:revision>
  <dcterms:created xsi:type="dcterms:W3CDTF">2017-07-31T13:11:28Z</dcterms:created>
  <dcterms:modified xsi:type="dcterms:W3CDTF">2023-11-22T16:53:18Z</dcterms:modified>
</cp:coreProperties>
</file>